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rawings/legacyDiagramText8.bin" ContentType="application/vnd.ms-office.legacyDiagramText"/>
  <Override PartName="/ppt/drawings/legacyDiagramText6.bin" ContentType="application/vnd.ms-office.legacyDiagramText"/>
  <Override PartName="/ppt/drawings/legacyDiagramText4.bin" ContentType="application/vnd.ms-office.legacyDiagramText"/>
  <Override PartName="/ppt/drawings/legacyDiagramText5.bin" ContentType="application/vnd.ms-office.legacyDiagramTex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rawings/legacyDiagramText7.bin" ContentType="application/vnd.ms-office.legacyDiagramTex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304" r:id="rId6"/>
    <p:sldId id="261" r:id="rId7"/>
    <p:sldId id="264" r:id="rId8"/>
    <p:sldId id="265" r:id="rId9"/>
    <p:sldId id="267" r:id="rId10"/>
    <p:sldId id="291" r:id="rId11"/>
    <p:sldId id="269" r:id="rId12"/>
    <p:sldId id="272" r:id="rId13"/>
    <p:sldId id="273" r:id="rId14"/>
    <p:sldId id="274" r:id="rId15"/>
    <p:sldId id="275" r:id="rId16"/>
    <p:sldId id="277" r:id="rId17"/>
    <p:sldId id="278" r:id="rId18"/>
    <p:sldId id="279" r:id="rId19"/>
    <p:sldId id="280" r:id="rId20"/>
    <p:sldId id="305" r:id="rId21"/>
    <p:sldId id="281" r:id="rId22"/>
    <p:sldId id="283" r:id="rId23"/>
    <p:sldId id="300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303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06/relationships/legacyDocTextInfo" Target="legacyDocTextInfo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9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2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228B6-00B4-40BC-9822-FD7348063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E9A08-A03F-43A0-B243-A92D2A3CD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C783B-C066-4313-BF93-6F7F86BED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14428-208D-4F03-BCA5-5F0F86EC8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17B75-CF00-4943-B094-23B8EFD18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5CB34-1FC4-4F75-8C8D-C1FF7FF3F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C2D60-32B9-4F44-BFE0-424DF65A0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CCFC8-09D5-4F56-ACCE-6EDC7EA97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AE7A4-A4E0-43C1-8814-0496C6429D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36DDF-D52B-465F-96FB-E7F0E98ED2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D0CA9-9848-4218-999D-81C969C856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9064F-CC17-46D3-8211-57AA4B2CD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6CC95-A5A0-4DB7-AE0A-0124472BBD11}" type="datetime1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4F4A-2E7F-48C6-9D38-B86C93CDB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170B03D-56C5-4EDB-9B9F-77CB713A5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789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6" name="Freeform 8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789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90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790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90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90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981075"/>
            <a:ext cx="7991475" cy="381635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Лекция </a:t>
            </a:r>
            <a:r>
              <a:rPr lang="ru-RU" smtClean="0"/>
              <a:t>4. 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dirty="0"/>
              <a:t>Управление временем выполнения проекта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Пирамида проекта</a:t>
            </a: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>
            <p:ph idx="1"/>
          </p:nvPr>
        </p:nvGraphicFramePr>
        <p:xfrm>
          <a:off x="250825" y="1285875"/>
          <a:ext cx="8675688" cy="4854575"/>
        </p:xfrm>
        <a:graphic>
          <a:graphicData uri="http://schemas.openxmlformats.org/presentationml/2006/ole">
            <p:oleObj spid="_x0000_s40963" name="Visio" r:id="rId3" imgW="7310180" imgH="409109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Цель управления временем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532765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Управление временем (продолжительностью) проекта нацелено на планирование, контроль, анализ сроков и резервов выполнения работ с целью своевременного завершения проекта. </a:t>
            </a:r>
          </a:p>
          <a:p>
            <a:pPr eaLnBrk="1" hangingPunct="1">
              <a:defRPr/>
            </a:pPr>
            <a:r>
              <a:rPr lang="ru-RU"/>
              <a:t>Управление временем подразумевает:</a:t>
            </a:r>
          </a:p>
          <a:p>
            <a:pPr lvl="1" eaLnBrk="1" hangingPunct="1">
              <a:defRPr/>
            </a:pPr>
            <a:r>
              <a:rPr lang="ru-RU"/>
              <a:t>распределение времени выполнения проекта по последовательным стадиям его осуществления; </a:t>
            </a:r>
          </a:p>
          <a:p>
            <a:pPr lvl="1" eaLnBrk="1" hangingPunct="1">
              <a:defRPr/>
            </a:pPr>
            <a:r>
              <a:rPr lang="ru-RU"/>
              <a:t>составление графиков выполнения проекта; </a:t>
            </a:r>
          </a:p>
          <a:p>
            <a:pPr lvl="1" eaLnBrk="1" hangingPunct="1">
              <a:defRPr/>
            </a:pPr>
            <a:r>
              <a:rPr lang="ru-RU"/>
              <a:t>контроль за их соблюдением.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Факторы потери времени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642350" cy="5472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Устранение брака</a:t>
            </a:r>
            <a:r>
              <a:rPr lang="ru-RU" sz="2400"/>
              <a:t>;</a:t>
            </a:r>
            <a:endParaRPr lang="ru-RU" sz="24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Простои/задержки в выполнении работ;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Дополнительные затраты времени на перепланирование графика выполнения работ из-за:</a:t>
            </a:r>
            <a:r>
              <a:rPr lang="ru-RU" sz="2400"/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ошибок ключевых участников проекта на стадии инициации при определении содержания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использования неполных данных в процессе планирования;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недостатка времени на оценку показателей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отсутствия учета исторических данных и предыдущего опыта;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планирования графика работ исключительно группой планирования, без привлечения реальных исполнителей;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неправильно спланированных потребностей в ресурсах;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отсутствия учета рисков;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отсутствия отслеживания фактического состояния проекта в текущем графике выполнения работ.</a:t>
            </a:r>
            <a:endParaRPr lang="ru-RU" sz="2000" b="1" i="1"/>
          </a:p>
          <a:p>
            <a:pPr eaLnBrk="1" hangingPunct="1">
              <a:lnSpc>
                <a:spcPct val="90000"/>
              </a:lnSpc>
              <a:defRPr/>
            </a:pPr>
            <a:endParaRPr lang="ru-RU" sz="2400" b="1"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Основные элементы плана проекта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Работа (задача);</a:t>
            </a:r>
          </a:p>
          <a:p>
            <a:pPr eaLnBrk="1" hangingPunct="1">
              <a:defRPr/>
            </a:pPr>
            <a:r>
              <a:rPr lang="ru-RU"/>
              <a:t>фаза проекта;</a:t>
            </a:r>
          </a:p>
          <a:p>
            <a:pPr eaLnBrk="1" hangingPunct="1">
              <a:defRPr/>
            </a:pPr>
            <a:r>
              <a:rPr lang="ru-RU"/>
              <a:t>вехи (контрольные точки) проекта;</a:t>
            </a:r>
          </a:p>
          <a:p>
            <a:pPr eaLnBrk="1" hangingPunct="1">
              <a:defRPr/>
            </a:pPr>
            <a:r>
              <a:rPr lang="ru-RU"/>
              <a:t>длительность работ/фаз/проекта;</a:t>
            </a:r>
          </a:p>
          <a:p>
            <a:pPr eaLnBrk="1" hangingPunct="1">
              <a:defRPr/>
            </a:pPr>
            <a:r>
              <a:rPr lang="ru-RU"/>
              <a:t>трудозатраты;</a:t>
            </a:r>
          </a:p>
          <a:p>
            <a:pPr eaLnBrk="1" hangingPunct="1">
              <a:defRPr/>
            </a:pPr>
            <a:r>
              <a:rPr lang="ru-RU"/>
              <a:t>ресурсы;</a:t>
            </a:r>
          </a:p>
          <a:p>
            <a:pPr eaLnBrk="1" hangingPunct="1">
              <a:defRPr/>
            </a:pPr>
            <a:r>
              <a:rPr lang="ru-RU"/>
              <a:t>назначения (связь ресурсов с выполняемыми работами).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Основные элементы плана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896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/>
              <a:t>Работа</a:t>
            </a:r>
            <a:r>
              <a:rPr lang="en-US" b="1" i="1" dirty="0"/>
              <a:t> (</a:t>
            </a:r>
            <a:r>
              <a:rPr lang="ru-RU" b="1" i="1" dirty="0"/>
              <a:t>задача</a:t>
            </a:r>
            <a:r>
              <a:rPr lang="en-US" b="1" i="1" dirty="0"/>
              <a:t>)</a:t>
            </a:r>
            <a:r>
              <a:rPr lang="ru-RU" dirty="0"/>
              <a:t> – некоторая деятельность, необходимая для достижения конкретных результатов (элементов продукта проекта</a:t>
            </a:r>
            <a:r>
              <a:rPr lang="ru-RU" dirty="0" smtClean="0"/>
              <a:t>).</a:t>
            </a:r>
          </a:p>
          <a:p>
            <a:pPr eaLnBrk="1" hangingPunct="1">
              <a:defRPr/>
            </a:pPr>
            <a:r>
              <a:rPr lang="ru-RU" b="1" i="1" dirty="0" smtClean="0"/>
              <a:t>Фаза проекта – </a:t>
            </a:r>
            <a:r>
              <a:rPr lang="ru-RU" dirty="0" smtClean="0"/>
              <a:t>комплекс работ, в результате выполнения которых достигается один или несколько основных результатов проекта.</a:t>
            </a:r>
          </a:p>
          <a:p>
            <a:pPr eaLnBrk="1" hangingPunct="1">
              <a:defRPr/>
            </a:pPr>
            <a:r>
              <a:rPr lang="ru-RU" b="1" i="1" dirty="0" smtClean="0"/>
              <a:t>Веха</a:t>
            </a:r>
            <a:r>
              <a:rPr lang="ru-RU" dirty="0" smtClean="0"/>
              <a:t> – событие или дата в ходе осуществления проекта, используемая для отображения состояния завершенности тех или иных работ.</a:t>
            </a:r>
            <a:endParaRPr lang="ru-RU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Основные элементы плана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362950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/>
              <a:t>Длительность</a:t>
            </a:r>
            <a:r>
              <a:rPr lang="ru-RU"/>
              <a:t> – это период рабочего времени, который необходим для того, чтобы выполнить работу.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Длительность соответствует времени, через которое будет получен результат задачи.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Длительность может не соответствовать трудозатратам занимающегося задачей сотрудника.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b="1"/>
              <a:t>Трудозатраты </a:t>
            </a:r>
            <a:r>
              <a:rPr lang="ru-RU"/>
              <a:t>соответствуют</a:t>
            </a:r>
            <a:r>
              <a:rPr lang="ru-RU" b="1"/>
              <a:t> </a:t>
            </a:r>
            <a:r>
              <a:rPr lang="ru-RU"/>
              <a:t>времени, затраченному сотрудниками на получение результата.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Основные элементы плана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36295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/>
              <a:t>Ресурсы – </a:t>
            </a:r>
            <a:r>
              <a:rPr lang="ru-RU" sz="2800"/>
              <a:t>все необходимое для выполнения проектных задач.</a:t>
            </a:r>
            <a:r>
              <a:rPr lang="ru-RU" sz="2800" b="1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/>
              <a:t>Виды</a:t>
            </a:r>
            <a:r>
              <a:rPr lang="ru-RU" sz="2800"/>
              <a:t> ресурсов: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возобновляемые</a:t>
            </a:r>
            <a:r>
              <a:rPr lang="ru-RU" sz="2400"/>
              <a:t> – люди, оборудование, механизмы;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невозобновляемые </a:t>
            </a:r>
            <a:r>
              <a:rPr lang="ru-RU" sz="2400"/>
              <a:t> – вода, энергия, закупленные товары, средства труда однократного применения, финансовые средства.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/>
              <a:t>Стоимостные параметры</a:t>
            </a:r>
            <a:r>
              <a:rPr lang="ru-RU" sz="2800"/>
              <a:t> ресурсов: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повременная ставка</a:t>
            </a:r>
            <a:r>
              <a:rPr lang="ru-RU" sz="2400"/>
              <a:t> – стоимость использования ресурса в единицу времени;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затраты на использование</a:t>
            </a:r>
            <a:r>
              <a:rPr lang="ru-RU" sz="2400"/>
              <a:t> – стоимость использования ресурса на задаче, не зависящая от времени, в течение которого ресурс задействован.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Основные элементы плана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362950" cy="5040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Назначение</a:t>
            </a:r>
            <a:r>
              <a:rPr lang="ru-RU" sz="2800" b="1"/>
              <a:t> – </a:t>
            </a:r>
            <a:r>
              <a:rPr lang="ru-RU" sz="2800"/>
              <a:t>это связь определенной работы и ресурсов, необходимых для ее выполнения.</a:t>
            </a:r>
            <a:r>
              <a:rPr lang="ru-RU" sz="2800" b="1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Благодаря назначениям, решаются следующие задачи планирования: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определяются ответственные за исполнение работ;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рассчитывается общий объем времени, затрачиваемый ресурсом на проект, и оценивается стоимость этого ресурса для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рассчитывается стоимость проекта, исходя из стоимости всех назначенных ресурсов;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сокращается время выполнения проекта при выделении большего количества ресурсов.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Ресурсное планирование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>
                <a:solidFill>
                  <a:schemeClr val="accent2"/>
                </a:solidFill>
                <a:effectLst/>
              </a:rPr>
              <a:t>При ограничении по времени</a:t>
            </a:r>
            <a:r>
              <a:rPr lang="ru-RU"/>
              <a:t> предполагает фиксированную дату окончания проекта и назначение на проект дополнительных ресурсов на период перегрузок. </a:t>
            </a:r>
          </a:p>
          <a:p>
            <a:pPr eaLnBrk="1" hangingPunct="1">
              <a:defRPr/>
            </a:pPr>
            <a:r>
              <a:rPr lang="ru-RU" b="1" i="1">
                <a:solidFill>
                  <a:schemeClr val="accent2"/>
                </a:solidFill>
                <a:effectLst/>
              </a:rPr>
              <a:t>Планирование при ограниченных ресурсах</a:t>
            </a:r>
            <a:r>
              <a:rPr lang="ru-RU"/>
              <a:t> предполагает неизменную доступность ресурсов, разрешение конфликтных ситуаций производится за счет смещения даты окончания работ.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333375"/>
            <a:ext cx="8507412" cy="796925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Основные процессы планирования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Планирование целей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Декомпозиция целей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Определение состава работ проекта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Определение взаимосвязей работ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Оценка длительностей или объемов работ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Определение ресурсов проекта и их характеристик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Назначение ресурсов для выполнения работ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Оценка стоимостей выполнения работ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Составление расписания выполнения работ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Оценка бюджета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Планирование качества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критериев успеха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Параметры работы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569325" cy="55451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Идентификатор</a:t>
            </a:r>
            <a:r>
              <a:rPr lang="ru-RU"/>
              <a:t> – уникальный код, однозначно определяющий работу в проекте;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описание</a:t>
            </a:r>
            <a:r>
              <a:rPr lang="ru-RU"/>
              <a:t> – краткая характеристика, используемая в сетевой диаграмме проекта;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исходная длительность</a:t>
            </a:r>
            <a:r>
              <a:rPr lang="ru-RU"/>
              <a:t> (продолжительность);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процент выполнения</a:t>
            </a:r>
            <a:r>
              <a:rPr lang="ru-RU"/>
              <a:t> – доля завершенной части работы в процентах;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оставшаяся длительность</a:t>
            </a:r>
            <a:r>
              <a:rPr lang="ru-RU"/>
              <a:t> для выполняемых работ;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календарь</a:t>
            </a:r>
            <a:r>
              <a:rPr lang="ru-RU"/>
              <a:t> – список рабочих и нерабочих периодов, принятый для выполнения работы в проекте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Параметры работы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713788" cy="5472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ранние начало и окончание, поздние начало и окончание;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резервы времени</a:t>
            </a:r>
            <a:r>
              <a:rPr lang="ru-RU" sz="2800"/>
              <a:t> – свободный и полный.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/>
              <a:t>Свободный резерв определяет время, на которое можно задержать выполнение работ, не изменяя раннего начала всех последующих работ.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/>
              <a:t>Полный резерв определяет время, на которое может быть задержано выполнение работы без изменения продолжительности или сроков окончания всего проекта. Определяется как разность между поздним и ранним сроками окончания работы;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фактические начало и окончание;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предшествующая работа;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последующая работа</a:t>
            </a:r>
            <a:r>
              <a:rPr lang="ru-RU" sz="2800"/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Типы логической связи</a:t>
            </a:r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611188" y="2636838"/>
          <a:ext cx="2089150" cy="1062037"/>
        </p:xfrm>
        <a:graphic>
          <a:graphicData uri="http://schemas.openxmlformats.org/presentationml/2006/ole">
            <p:oleObj spid="_x0000_s57347" name="Visio" r:id="rId3" imgW="1831669" imgH="931649" progId="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11188" y="1341438"/>
          <a:ext cx="2592387" cy="1101725"/>
        </p:xfrm>
        <a:graphic>
          <a:graphicData uri="http://schemas.openxmlformats.org/presentationml/2006/ole">
            <p:oleObj spid="_x0000_s57348" name="Visio" r:id="rId4" imgW="2191691" imgH="931649" progId="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755650" y="3933825"/>
          <a:ext cx="2232025" cy="1130300"/>
        </p:xfrm>
        <a:graphic>
          <a:graphicData uri="http://schemas.openxmlformats.org/presentationml/2006/ole">
            <p:oleObj spid="_x0000_s57349" name="Visio" r:id="rId5" imgW="1840633" imgH="931649" progId="">
              <p:embed/>
            </p:oleObj>
          </a:graphicData>
        </a:graphic>
      </p:graphicFrame>
      <p:sp>
        <p:nvSpPr>
          <p:cNvPr id="57356" name="Text Box 6"/>
          <p:cNvSpPr txBox="1">
            <a:spLocks noChangeArrowheads="1"/>
          </p:cNvSpPr>
          <p:nvPr/>
        </p:nvSpPr>
        <p:spPr bwMode="auto">
          <a:xfrm>
            <a:off x="3492500" y="1412875"/>
            <a:ext cx="4967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«Окончание – начало».</a:t>
            </a:r>
            <a:r>
              <a:rPr lang="ru-RU" sz="2000">
                <a:latin typeface="Times New Roman" pitchFamily="18" charset="0"/>
              </a:rPr>
              <a:t> Работа-последователь может начаться только после окончания работы-предшественника. </a:t>
            </a:r>
          </a:p>
        </p:txBody>
      </p:sp>
      <p:sp>
        <p:nvSpPr>
          <p:cNvPr id="57357" name="Text Box 7"/>
          <p:cNvSpPr txBox="1">
            <a:spLocks noChangeArrowheads="1"/>
          </p:cNvSpPr>
          <p:nvPr/>
        </p:nvSpPr>
        <p:spPr bwMode="auto">
          <a:xfrm>
            <a:off x="3492500" y="2636838"/>
            <a:ext cx="4967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«Начало – начало».</a:t>
            </a:r>
            <a:r>
              <a:rPr lang="ru-RU" sz="2000">
                <a:latin typeface="Times New Roman" pitchFamily="18" charset="0"/>
              </a:rPr>
              <a:t> Работа-последователь не может начаться до тех пор, пока не начнется работа-предшественник.</a:t>
            </a:r>
          </a:p>
        </p:txBody>
      </p:sp>
      <p:sp>
        <p:nvSpPr>
          <p:cNvPr id="57358" name="Text Box 8"/>
          <p:cNvSpPr txBox="1">
            <a:spLocks noChangeArrowheads="1"/>
          </p:cNvSpPr>
          <p:nvPr/>
        </p:nvSpPr>
        <p:spPr bwMode="auto">
          <a:xfrm>
            <a:off x="3419475" y="3933825"/>
            <a:ext cx="4967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«Окончание – окончание».</a:t>
            </a:r>
            <a:r>
              <a:rPr lang="ru-RU" sz="2000">
                <a:latin typeface="Times New Roman" pitchFamily="18" charset="0"/>
              </a:rPr>
              <a:t> Работа-последователь не может завершиться до тех пор, пока не завершится работа-предшественник.</a:t>
            </a:r>
          </a:p>
        </p:txBody>
      </p:sp>
      <p:sp>
        <p:nvSpPr>
          <p:cNvPr id="57359" name="Text Box 9"/>
          <p:cNvSpPr txBox="1">
            <a:spLocks noChangeArrowheads="1"/>
          </p:cNvSpPr>
          <p:nvPr/>
        </p:nvSpPr>
        <p:spPr bwMode="auto">
          <a:xfrm>
            <a:off x="3419475" y="5373688"/>
            <a:ext cx="4967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«Начало – окончание».</a:t>
            </a:r>
            <a:r>
              <a:rPr lang="ru-RU" sz="2000">
                <a:latin typeface="Times New Roman" pitchFamily="18" charset="0"/>
              </a:rPr>
              <a:t> Работа-последователь не может завершиться до тех пор, пока не началась работа-предшественник.</a:t>
            </a:r>
            <a:r>
              <a:rPr lang="ru-RU" sz="2000" b="1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57354" name="Object 10"/>
          <p:cNvGraphicFramePr>
            <a:graphicFrameLocks noChangeAspect="1"/>
          </p:cNvGraphicFramePr>
          <p:nvPr>
            <p:ph sz="quarter" idx="4"/>
          </p:nvPr>
        </p:nvGraphicFramePr>
        <p:xfrm>
          <a:off x="395288" y="5373688"/>
          <a:ext cx="2879725" cy="1052512"/>
        </p:xfrm>
        <a:graphic>
          <a:graphicData uri="http://schemas.openxmlformats.org/presentationml/2006/ole">
            <p:oleObj spid="_x0000_s57354" name="Visio" r:id="rId6" imgW="2551714" imgH="931649" progId="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Временной лаг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250825" y="981075"/>
          <a:ext cx="3313113" cy="1417638"/>
        </p:xfrm>
        <a:graphic>
          <a:graphicData uri="http://schemas.openxmlformats.org/presentationml/2006/ole">
            <p:oleObj spid="_x0000_s58371" name="Visio" r:id="rId3" imgW="2911736" imgH="1325045" progId="">
              <p:embed/>
            </p:oleObj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23850" y="2492375"/>
          <a:ext cx="2089150" cy="1473200"/>
        </p:xfrm>
        <a:graphic>
          <a:graphicData uri="http://schemas.openxmlformats.org/presentationml/2006/ole">
            <p:oleObj spid="_x0000_s58372" name="Visio" r:id="rId4" imgW="1831669" imgH="1291449" progId="">
              <p:embed/>
            </p:oleObj>
          </a:graphicData>
        </a:graphic>
      </p:graphicFrame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3995738" y="1196975"/>
            <a:ext cx="4392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Положительный временной лаг</a:t>
            </a:r>
          </a:p>
          <a:p>
            <a:r>
              <a:rPr lang="ru-RU" sz="2400">
                <a:latin typeface="Times New Roman" pitchFamily="18" charset="0"/>
              </a:rPr>
              <a:t>(запаздывание)</a:t>
            </a:r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3851275" y="2565400"/>
            <a:ext cx="4824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Отрицательный временной лаг</a:t>
            </a:r>
          </a:p>
          <a:p>
            <a:r>
              <a:rPr lang="ru-RU" sz="2400">
                <a:latin typeface="Times New Roman" pitchFamily="18" charset="0"/>
              </a:rPr>
              <a:t>(опережение)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0419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5227638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можно раньше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Гибкое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начинается как можно раньше после окончания предшествующей (привязки к конкретной дате нет).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можно позже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Гибкое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начинается как можно позже после окончания предыдущей, не влияя на дату окончания проекта (привязки к конкретной дате нет).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1443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3890963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1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Окончание не позднее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закончиться не позже определенной даты.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3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Начало не позднее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начаться не позже определенной даты.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36" name="Text Box 29"/>
          <p:cNvSpPr txBox="1">
            <a:spLocks noChangeArrowheads="1"/>
          </p:cNvSpPr>
          <p:nvPr/>
        </p:nvSpPr>
        <p:spPr bwMode="auto">
          <a:xfrm>
            <a:off x="395288" y="5589588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Используются для проектов, которые планируются от даты окончания.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2467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4248150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Окончание не ранее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закончиться не ранее определенной даты.  Задача не может быть помещена в расписании так, чтобы заканчиваться раньше определенной даты.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Начало не ранее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начаться не позже определенной даты.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60" name="Text Box 29"/>
          <p:cNvSpPr txBox="1">
            <a:spLocks noChangeArrowheads="1"/>
          </p:cNvSpPr>
          <p:nvPr/>
        </p:nvSpPr>
        <p:spPr bwMode="auto">
          <a:xfrm>
            <a:off x="188913" y="5949950"/>
            <a:ext cx="8955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Используются для проектов, которые планируются от даты начала.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3491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3097213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Фиксированное начало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Жесткое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начаться с определенной даты.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Фиксированное окончание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Жесткое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закончиться точно в обозначенную дату.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84" name="Text Box 29"/>
          <p:cNvSpPr txBox="1">
            <a:spLocks noChangeArrowheads="1"/>
          </p:cNvSpPr>
          <p:nvPr/>
        </p:nvSpPr>
        <p:spPr bwMode="auto">
          <a:xfrm>
            <a:off x="395288" y="5084763"/>
            <a:ext cx="828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Для подобных задач никакие другие факторы (связи, задержки или опережения) не могут повлиять на эту дату.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Правила использования ограничения работ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Основные ограничения нужно вводить до того, как будут установлены связи между работами.</a:t>
            </a:r>
          </a:p>
          <a:p>
            <a:pPr eaLnBrk="1" hangingPunct="1">
              <a:defRPr/>
            </a:pPr>
            <a:r>
              <a:rPr lang="ru-RU" sz="2800"/>
              <a:t>Выбор типа ограничения для работы позволяет оптимально смоделировать проект по временным параметрам, не зависящим от количества ресурсов, назначенных на работу. </a:t>
            </a:r>
          </a:p>
          <a:p>
            <a:pPr eaLnBrk="1" hangingPunct="1">
              <a:defRPr/>
            </a:pPr>
            <a:r>
              <a:rPr lang="ru-RU" sz="2800"/>
              <a:t>Тип ограничения влияет на момент времени, на который будет планироваться работа в графике, независимо от ее длительности.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Типы работ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256213"/>
          </a:xfrm>
        </p:spPr>
        <p:txBody>
          <a:bodyPr/>
          <a:lstStyle/>
          <a:p>
            <a:pPr eaLnBrk="1" hangingPunct="1">
              <a:defRPr/>
            </a:pPr>
            <a:r>
              <a:rPr lang="ru-RU" b="1"/>
              <a:t>Трудозатраты = Длительность х Ресурсы</a:t>
            </a:r>
          </a:p>
          <a:p>
            <a:pPr eaLnBrk="1" hangingPunct="1">
              <a:defRPr/>
            </a:pPr>
            <a:r>
              <a:rPr lang="ru-RU"/>
              <a:t>В зависимости от этих параметров можно выделить три типа работы: </a:t>
            </a:r>
          </a:p>
          <a:p>
            <a:pPr lvl="1" eaLnBrk="1" hangingPunct="1">
              <a:defRPr/>
            </a:pPr>
            <a:r>
              <a:rPr lang="ru-RU"/>
              <a:t>работа с фиксированными трудозатратами,</a:t>
            </a:r>
          </a:p>
          <a:p>
            <a:pPr lvl="1" eaLnBrk="1" hangingPunct="1">
              <a:defRPr/>
            </a:pPr>
            <a:r>
              <a:rPr lang="ru-RU"/>
              <a:t>работа с фиксированной длительностью, </a:t>
            </a:r>
          </a:p>
          <a:p>
            <a:pPr lvl="1" eaLnBrk="1" hangingPunct="1">
              <a:defRPr/>
            </a:pPr>
            <a:r>
              <a:rPr lang="ru-RU"/>
              <a:t>работа с фиксированным объемом ресурсов.  </a:t>
            </a:r>
          </a:p>
          <a:p>
            <a:pPr eaLnBrk="1" hangingPunct="1">
              <a:defRPr/>
            </a:pPr>
            <a:r>
              <a:rPr lang="ru-RU"/>
              <a:t>При изменении типа работы фиксируется один из параметров в формуле и определяется, какой параметр работы будет вычислен.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Взаимосвязь свойств для задач разных типов</a:t>
            </a:r>
          </a:p>
        </p:txBody>
      </p:sp>
      <p:graphicFrame>
        <p:nvGraphicFramePr>
          <p:cNvPr id="66563" name="Group 3"/>
          <p:cNvGraphicFramePr>
            <a:graphicFrameLocks noGrp="1"/>
          </p:cNvGraphicFramePr>
          <p:nvPr>
            <p:ph idx="1"/>
          </p:nvPr>
        </p:nvGraphicFramePr>
        <p:xfrm>
          <a:off x="323850" y="1600200"/>
          <a:ext cx="8496300" cy="4697413"/>
        </p:xfrm>
        <a:graphic>
          <a:graphicData uri="http://schemas.openxmlformats.org/drawingml/2006/table">
            <a:tbl>
              <a:tblPr/>
              <a:tblGrid>
                <a:gridCol w="2190750"/>
                <a:gridCol w="1985963"/>
                <a:gridCol w="2128837"/>
                <a:gridCol w="219075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Тип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Изменение объема ресурсов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Изменение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Изменение объема работы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Фикс. объем ресурсов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трудозатрат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Фикс. трудозатраты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объема ресурсов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Фикс. длительность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трудозатрат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трудозатрат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объема ресурсов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Фиксированный объем работ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32765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ru-RU"/>
              <a:t>Флажок «Фиксированный объем работ» устанавливается для задач с фиксированной длительностью и с фиксированным объемом ресурсов.</a:t>
            </a:r>
          </a:p>
          <a:p>
            <a:pPr marL="609600" indent="-609600" eaLnBrk="1" hangingPunct="1">
              <a:defRPr/>
            </a:pPr>
            <a:r>
              <a:rPr lang="ru-RU"/>
              <a:t>Если флажок установлен, то назначение ресурсов или удаление назначений приводит к изменению длительности задачи или загрузки ресурсов, но не трудозатрат.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Методы планирования проектов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Метод</a:t>
            </a:r>
            <a:r>
              <a:rPr lang="en-US"/>
              <a:t> </a:t>
            </a:r>
            <a:r>
              <a:rPr lang="ru-RU"/>
              <a:t>критического пути (CPM – </a:t>
            </a:r>
            <a:r>
              <a:rPr lang="en-US" i="1"/>
              <a:t>Critical Path Method</a:t>
            </a:r>
            <a:r>
              <a:rPr lang="ru-RU"/>
              <a:t>) – используется, когда время выполнения работ точно известно.</a:t>
            </a:r>
          </a:p>
          <a:p>
            <a:pPr eaLnBrk="1" hangingPunct="1">
              <a:defRPr/>
            </a:pPr>
            <a:r>
              <a:rPr lang="ru-RU"/>
              <a:t>Метод оценки и пересмотра планов (</a:t>
            </a:r>
            <a:r>
              <a:rPr lang="en-US"/>
              <a:t>PERT – </a:t>
            </a:r>
            <a:r>
              <a:rPr lang="en-US" i="1"/>
              <a:t>Program Evaluation Review Technique</a:t>
            </a:r>
            <a:r>
              <a:rPr lang="ru-RU"/>
              <a:t>) – используется, когда время выполнения работ точно неизвестно.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7191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Метод критического пути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2800"/>
              <a:t>Метод критического пути позволяет ответить на следующие вопросы:</a:t>
            </a:r>
          </a:p>
          <a:p>
            <a:pPr marL="990600" lvl="1" indent="-533400" eaLnBrk="1" hangingPunct="1">
              <a:defRPr/>
            </a:pPr>
            <a:r>
              <a:rPr lang="ru-RU" sz="2400"/>
              <a:t>За какое минимальное время можно выполнить проект?</a:t>
            </a:r>
          </a:p>
          <a:p>
            <a:pPr marL="990600" lvl="1" indent="-533400" eaLnBrk="1" hangingPunct="1">
              <a:defRPr/>
            </a:pPr>
            <a:r>
              <a:rPr lang="ru-RU" sz="2400"/>
              <a:t>В какое время должны начаться и закончиться отдельные работы?</a:t>
            </a:r>
          </a:p>
          <a:p>
            <a:pPr marL="990600" lvl="1" indent="-533400" eaLnBrk="1" hangingPunct="1">
              <a:defRPr/>
            </a:pPr>
            <a:r>
              <a:rPr lang="ru-RU" sz="2400"/>
              <a:t>Какие работы являются "критическими" и должны быть выполнены точно в установленное время, чтобы не сорвать срок выполнения проекта?</a:t>
            </a:r>
          </a:p>
          <a:p>
            <a:pPr marL="990600" lvl="1" indent="-533400" eaLnBrk="1" hangingPunct="1">
              <a:defRPr/>
            </a:pPr>
            <a:r>
              <a:rPr lang="ru-RU" sz="2400"/>
              <a:t>На какое время можно отложить срок выполнения "некритической" работы, чтобы она не повлияла на срок выполнения проекта?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Метод </a:t>
            </a:r>
            <a:r>
              <a:rPr lang="en-US"/>
              <a:t>PERT</a:t>
            </a:r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/>
              <a:t>Применение метода PERT позволяет получить ответы на следующие вопросы.</a:t>
            </a:r>
          </a:p>
          <a:p>
            <a:pPr lvl="1" eaLnBrk="1" hangingPunct="1">
              <a:defRPr/>
            </a:pPr>
            <a:r>
              <a:rPr lang="ru-RU"/>
              <a:t>Чему равно ожидаемое время выполнения работы?</a:t>
            </a:r>
          </a:p>
          <a:p>
            <a:pPr lvl="1" eaLnBrk="1" hangingPunct="1">
              <a:defRPr/>
            </a:pPr>
            <a:r>
              <a:rPr lang="ru-RU"/>
              <a:t>Чему равно ожидаемое время выполнения проекта?</a:t>
            </a:r>
          </a:p>
          <a:p>
            <a:pPr lvl="1" eaLnBrk="1" hangingPunct="1">
              <a:defRPr/>
            </a:pPr>
            <a:r>
              <a:rPr lang="ru-RU"/>
              <a:t>С какой вероятностью проект может быть выполнен за указанное время?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Метод </a:t>
            </a:r>
            <a:r>
              <a:rPr lang="en-US"/>
              <a:t>PERT</a:t>
            </a:r>
            <a:endParaRPr 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i="1"/>
              <a:t>Оптимистическое время a</a:t>
            </a:r>
            <a:r>
              <a:rPr lang="ru-RU" sz="2800" b="1" i="1" baseline="-25000"/>
              <a:t>i</a:t>
            </a:r>
            <a:r>
              <a:rPr lang="ru-RU" sz="2800"/>
              <a:t> - время выполнения работы i в наиболее благоприятных условиях.</a:t>
            </a:r>
            <a:endParaRPr lang="ru-RU" sz="2800" b="1" i="1"/>
          </a:p>
          <a:p>
            <a:pPr eaLnBrk="1" hangingPunct="1">
              <a:defRPr/>
            </a:pPr>
            <a:r>
              <a:rPr lang="ru-RU" sz="2800" b="1" i="1"/>
              <a:t>Наиболее вероятное время m</a:t>
            </a:r>
            <a:r>
              <a:rPr lang="ru-RU" sz="2800" b="1" i="1" baseline="-25000"/>
              <a:t>i</a:t>
            </a:r>
            <a:r>
              <a:rPr lang="ru-RU" sz="2800"/>
              <a:t> - время выполнения работы i в нормальных условиях.</a:t>
            </a:r>
            <a:endParaRPr lang="ru-RU" sz="2800" b="1" i="1"/>
          </a:p>
          <a:p>
            <a:pPr eaLnBrk="1" hangingPunct="1">
              <a:defRPr/>
            </a:pPr>
            <a:r>
              <a:rPr lang="ru-RU" sz="2800" b="1" i="1"/>
              <a:t>Пессимистическое время b</a:t>
            </a:r>
            <a:r>
              <a:rPr lang="ru-RU" sz="2800" b="1" i="1" baseline="-25000"/>
              <a:t>i</a:t>
            </a:r>
            <a:r>
              <a:rPr lang="ru-RU" sz="2800"/>
              <a:t>- время выполнения работы i в неблагоприятных условиях.</a:t>
            </a:r>
          </a:p>
          <a:p>
            <a:pPr eaLnBrk="1" hangingPunct="1">
              <a:defRPr/>
            </a:pPr>
            <a:r>
              <a:rPr lang="ru-RU" sz="2800" b="1" i="1"/>
              <a:t>Среднее или ожидаемое время</a:t>
            </a:r>
            <a:r>
              <a:rPr lang="ru-RU" sz="2800"/>
              <a:t> </a:t>
            </a:r>
            <a:r>
              <a:rPr lang="ru-RU" sz="2800" b="1" i="1"/>
              <a:t>t</a:t>
            </a:r>
            <a:r>
              <a:rPr lang="ru-RU" sz="2800" b="1" i="1" baseline="-25000"/>
              <a:t>i</a:t>
            </a:r>
            <a:r>
              <a:rPr lang="ru-RU" sz="2800" b="1" i="1"/>
              <a:t> </a:t>
            </a:r>
            <a:r>
              <a:rPr lang="ru-RU" sz="2800"/>
              <a:t>выполнения работы i может быть определено по формуле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/>
              <a:t>t</a:t>
            </a:r>
            <a:r>
              <a:rPr lang="ru-RU" sz="2800" b="1" baseline="-25000"/>
              <a:t>i</a:t>
            </a:r>
            <a:r>
              <a:rPr lang="ru-RU" sz="2800" b="1"/>
              <a:t> = (a</a:t>
            </a:r>
            <a:r>
              <a:rPr lang="ru-RU" sz="2800" b="1" baseline="-25000"/>
              <a:t>i</a:t>
            </a:r>
            <a:r>
              <a:rPr lang="ru-RU" sz="2800" b="1"/>
              <a:t> + 4 m</a:t>
            </a:r>
            <a:r>
              <a:rPr lang="ru-RU" sz="2800" b="1" baseline="-25000"/>
              <a:t>i</a:t>
            </a:r>
            <a:r>
              <a:rPr lang="ru-RU" sz="2800" b="1"/>
              <a:t> + b</a:t>
            </a:r>
            <a:r>
              <a:rPr lang="ru-RU" sz="2800" b="1" baseline="-25000"/>
              <a:t>i</a:t>
            </a:r>
            <a:r>
              <a:rPr lang="ru-RU" sz="2800" b="1"/>
              <a:t>)/6.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Оптимизация плана проекта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Оптимизация плана проекта проводится с целью введения в график существующих ограничений на сроки выполнения работ, имеющиеся ресурсы и заложенный бюджет.</a:t>
            </a:r>
          </a:p>
          <a:p>
            <a:pPr eaLnBrk="1" hangingPunct="1">
              <a:defRPr/>
            </a:pPr>
            <a:r>
              <a:rPr lang="ru-RU"/>
              <a:t>Виды оптимизации:</a:t>
            </a:r>
          </a:p>
          <a:p>
            <a:pPr lvl="1" eaLnBrk="1" hangingPunct="1">
              <a:defRPr/>
            </a:pPr>
            <a:r>
              <a:rPr lang="ru-RU"/>
              <a:t>временная;</a:t>
            </a:r>
          </a:p>
          <a:p>
            <a:pPr lvl="1" eaLnBrk="1" hangingPunct="1">
              <a:defRPr/>
            </a:pPr>
            <a:r>
              <a:rPr lang="ru-RU"/>
              <a:t>ресурсная;</a:t>
            </a:r>
          </a:p>
          <a:p>
            <a:pPr lvl="1" eaLnBrk="1" hangingPunct="1">
              <a:defRPr/>
            </a:pPr>
            <a:r>
              <a:rPr lang="ru-RU"/>
              <a:t>стоимостная.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Временная оптимизация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256213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Целью </a:t>
            </a:r>
            <a:r>
              <a:rPr lang="ru-RU" b="1"/>
              <a:t>временной оптимизации</a:t>
            </a:r>
            <a:r>
              <a:rPr lang="ru-RU"/>
              <a:t> расписания является приведение сроков проекта в соответствие с требуемыми. </a:t>
            </a:r>
          </a:p>
          <a:p>
            <a:pPr eaLnBrk="1" hangingPunct="1">
              <a:defRPr/>
            </a:pPr>
            <a:r>
              <a:rPr lang="ru-RU"/>
              <a:t>Для сокращения длительности работы используются следующие методы:</a:t>
            </a:r>
          </a:p>
          <a:p>
            <a:pPr lvl="1" eaLnBrk="1" hangingPunct="1">
              <a:defRPr/>
            </a:pPr>
            <a:r>
              <a:rPr lang="ru-RU"/>
              <a:t>повторная оценка длительности работы;</a:t>
            </a:r>
          </a:p>
          <a:p>
            <a:pPr lvl="1" eaLnBrk="1" hangingPunct="1">
              <a:defRPr/>
            </a:pPr>
            <a:r>
              <a:rPr lang="ru-RU"/>
              <a:t>дополнительная детализация работы;</a:t>
            </a:r>
          </a:p>
          <a:p>
            <a:pPr lvl="1" eaLnBrk="1" hangingPunct="1">
              <a:defRPr/>
            </a:pPr>
            <a:r>
              <a:rPr lang="ru-RU"/>
              <a:t>изменение количества ресурсов, назначенных на работу (для определенных типов работ).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404813"/>
            <a:ext cx="8229600" cy="936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Причины ресурсной оптимизации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8713788" cy="4392613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Сроки, на которые спланированы работы, не совпадают со сроками, в которые выделены ресурсы.</a:t>
            </a:r>
          </a:p>
          <a:p>
            <a:pPr eaLnBrk="1" hangingPunct="1">
              <a:defRPr/>
            </a:pPr>
            <a:r>
              <a:rPr lang="ru-RU"/>
              <a:t>Количество требуемых ресурсов превышает количество доступных.</a:t>
            </a:r>
          </a:p>
          <a:p>
            <a:pPr eaLnBrk="1" hangingPunct="1">
              <a:defRPr/>
            </a:pPr>
            <a:r>
              <a:rPr lang="ru-RU"/>
              <a:t>Запланированный на определенные сроки объем работ не может быть выполнен имеющимся количеством ресурсов.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000"/>
              <a:t>Методы ресурсного выравнивания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Увеличение количества доступных ресурсов;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степени загрузки ресурсов и их количества на работах;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расписания проекта таким образом, чтобы описанное количество имеющихся ресурсов обеспечивало выполнение запланированного объема работ в предполагаемые планом сроки.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991475" cy="33845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Управление </a:t>
            </a:r>
            <a:r>
              <a:rPr lang="ru-RU" sz="5400" dirty="0"/>
              <a:t>стоимостью проекта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8C6D1D1-F1DD-46ED-96E4-A670A7BFF890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88913"/>
            <a:ext cx="8964613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Основные компоненты системы управления стоимостью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781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Цель системы управления стоимостью – разработка политики, процедур и методов, позволяющих осуществлять планирование и своевременный контроль затрат.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Управление стоимостью включает: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Ресурсное планирование;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Стоимостные оценки;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Сметные расчеты;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Бюджетирование;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Мониторинг бюджета проекта.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3F5C90-43DB-4A7F-8907-DF5FF6EB2F00}" type="slidenum">
              <a:rPr lang="ru-RU" smtClean="0"/>
              <a:pPr/>
              <a:t>34</a:t>
            </a:fld>
            <a:endParaRPr lang="ru-RU" smtClean="0"/>
          </a:p>
        </p:txBody>
      </p:sp>
      <p:sp>
        <p:nvSpPr>
          <p:cNvPr id="3194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Оценка стоимости</a:t>
            </a:r>
          </a:p>
        </p:txBody>
      </p:sp>
      <p:graphicFrame>
        <p:nvGraphicFramePr>
          <p:cNvPr id="319556" name="Group 68"/>
          <p:cNvGraphicFramePr>
            <a:graphicFrameLocks noGrp="1"/>
          </p:cNvGraphicFramePr>
          <p:nvPr>
            <p:ph idx="1"/>
          </p:nvPr>
        </p:nvGraphicFramePr>
        <p:xfrm>
          <a:off x="179388" y="1600200"/>
          <a:ext cx="8713787" cy="4710113"/>
        </p:xfrm>
        <a:graphic>
          <a:graphicData uri="http://schemas.openxmlformats.org/drawingml/2006/table">
            <a:tbl>
              <a:tblPr/>
              <a:tblGrid>
                <a:gridCol w="2016125"/>
                <a:gridCol w="2233612"/>
                <a:gridCol w="2306638"/>
                <a:gridCol w="2157412"/>
              </a:tblGrid>
              <a:tr h="895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Название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Основа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Погрешность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Концептуальная (начальная).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Без использования точных данных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Для формирования первоначального бизнес-плана.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-25% /+75%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Бюджетная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 основе информации об оборудовании, материалах.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Для получения финансовых средств.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-10% /+25%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Точная (тендерная, контрольная).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 основе спецификаций.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Для заключения договоров, контрактов, контроля.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-5% /+10%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2368A9A-724E-4ACC-ADB2-0C2389B07437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78850" name="Oval 55"/>
          <p:cNvSpPr>
            <a:spLocks noChangeArrowheads="1"/>
          </p:cNvSpPr>
          <p:nvPr/>
        </p:nvSpPr>
        <p:spPr bwMode="auto">
          <a:xfrm>
            <a:off x="0" y="3068638"/>
            <a:ext cx="3241675" cy="576262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851" name="Oval 54"/>
          <p:cNvSpPr>
            <a:spLocks noChangeArrowheads="1"/>
          </p:cNvSpPr>
          <p:nvPr/>
        </p:nvSpPr>
        <p:spPr bwMode="auto">
          <a:xfrm>
            <a:off x="0" y="3789363"/>
            <a:ext cx="3060700" cy="20161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85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Формирование сметы</a:t>
            </a:r>
          </a:p>
        </p:txBody>
      </p:sp>
      <p:sp>
        <p:nvSpPr>
          <p:cNvPr id="3369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229600" cy="863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/>
              <a:t>Смета</a:t>
            </a:r>
            <a:r>
              <a:rPr lang="ru-RU" sz="2400"/>
              <a:t> – перечень расходов, структурированный по разделам, но без привязки к календарному плану проекта. </a:t>
            </a:r>
          </a:p>
        </p:txBody>
      </p:sp>
      <p:graphicFrame>
        <p:nvGraphicFramePr>
          <p:cNvPr id="336957" name="Group 61"/>
          <p:cNvGraphicFramePr>
            <a:graphicFrameLocks noGrp="1"/>
          </p:cNvGraphicFramePr>
          <p:nvPr>
            <p:ph sz="half" idx="2"/>
          </p:nvPr>
        </p:nvGraphicFramePr>
        <p:xfrm>
          <a:off x="179388" y="2492375"/>
          <a:ext cx="8724900" cy="3398838"/>
        </p:xfrm>
        <a:graphic>
          <a:graphicData uri="http://schemas.openxmlformats.org/drawingml/2006/table">
            <a:tbl>
              <a:tblPr/>
              <a:tblGrid>
                <a:gridCol w="2447925"/>
                <a:gridCol w="3743325"/>
                <a:gridCol w="253365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Вид сметы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Предназначение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Погрешность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Предварительная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Оценка жизнеспособности проекта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25-40%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Первичная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Сравнение планируемых затрат с бюджетными ограничениями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15-25%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Приближенная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Подготовка плана финансирования проекта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10-15%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Сводная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Ценообразование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3-5%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880" name="AutoShape 57"/>
          <p:cNvSpPr>
            <a:spLocks noChangeArrowheads="1"/>
          </p:cNvSpPr>
          <p:nvPr/>
        </p:nvSpPr>
        <p:spPr bwMode="auto">
          <a:xfrm>
            <a:off x="1692275" y="6237288"/>
            <a:ext cx="2879725" cy="404812"/>
          </a:xfrm>
          <a:prstGeom prst="wedgeRectCallout">
            <a:avLst>
              <a:gd name="adj1" fmla="val -49889"/>
              <a:gd name="adj2" fmla="val -2060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>
                <a:solidFill>
                  <a:schemeClr val="accent2"/>
                </a:solidFill>
              </a:rPr>
              <a:t>Стадия планирования</a:t>
            </a:r>
          </a:p>
        </p:txBody>
      </p:sp>
      <p:sp>
        <p:nvSpPr>
          <p:cNvPr id="78881" name="AutoShape 56"/>
          <p:cNvSpPr>
            <a:spLocks noChangeArrowheads="1"/>
          </p:cNvSpPr>
          <p:nvPr/>
        </p:nvSpPr>
        <p:spPr bwMode="auto">
          <a:xfrm>
            <a:off x="1116013" y="1989138"/>
            <a:ext cx="2233612" cy="358775"/>
          </a:xfrm>
          <a:prstGeom prst="wedgeRectCallout">
            <a:avLst>
              <a:gd name="adj1" fmla="val 7569"/>
              <a:gd name="adj2" fmla="val 2889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>
                <a:solidFill>
                  <a:schemeClr val="accent2"/>
                </a:solidFill>
              </a:rPr>
              <a:t>Стадия инициации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4C252C-14B1-4EF8-AB63-E831ACA29F7D}" type="slidenum">
              <a:rPr lang="ru-RU" smtClean="0"/>
              <a:pPr/>
              <a:t>36</a:t>
            </a:fld>
            <a:endParaRPr lang="ru-RU" smtClean="0"/>
          </a:p>
        </p:txBody>
      </p:sp>
      <p:sp>
        <p:nvSpPr>
          <p:cNvPr id="332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Бюджетирование</a:t>
            </a:r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Бюджет – </a:t>
            </a:r>
            <a:r>
              <a:rPr lang="ru-RU"/>
              <a:t>это директивный документ, представляющий собой график планируемых расходов и доходов, распределенных по статьям в рамках проекта.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Бюджеты структурируются по центрам ответственности (лицам, подразделениям, отвечающим за расходы или доходы).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Бюджетирование – </a:t>
            </a:r>
            <a:r>
              <a:rPr lang="ru-RU"/>
              <a:t>процесс формирования, учета и контроля выполнения бюджетов.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74F3984-1C15-45BC-9E94-2B3703FFBA66}" type="slidenum">
              <a:rPr lang="ru-RU" smtClean="0"/>
              <a:pPr/>
              <a:t>37</a:t>
            </a:fld>
            <a:endParaRPr lang="ru-RU" smtClean="0"/>
          </a:p>
        </p:txBody>
      </p:sp>
      <p:graphicFrame>
        <p:nvGraphicFramePr>
          <p:cNvPr id="339004" name="Group 60"/>
          <p:cNvGraphicFramePr>
            <a:graphicFrameLocks noGrp="1"/>
          </p:cNvGraphicFramePr>
          <p:nvPr>
            <p:ph sz="half" idx="2"/>
          </p:nvPr>
        </p:nvGraphicFramePr>
        <p:xfrm>
          <a:off x="107950" y="333375"/>
          <a:ext cx="8928100" cy="6315075"/>
        </p:xfrm>
        <a:graphic>
          <a:graphicData uri="http://schemas.openxmlformats.org/drawingml/2006/table">
            <a:tbl>
              <a:tblPr/>
              <a:tblGrid>
                <a:gridCol w="3311525"/>
                <a:gridCol w="3097213"/>
                <a:gridCol w="2519362"/>
              </a:tblGrid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Вид бюджета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Предназначение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Погрешность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2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Предварительный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(инициация)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Обоснование статей затрат, планирование привлечения финансовых средств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15-20%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Базовый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(планирование)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Ограничение использования ресурсов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5-8%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Текущий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(реализация)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Отражение отклонений от плана и их корректировка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5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Бюджет по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завершении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(завершение)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Учет и контроль, подведение итогов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1030DC0-7ED5-4477-8846-8AC1A52D79B6}" type="slidenum">
              <a:rPr lang="ru-RU" smtClean="0"/>
              <a:pPr/>
              <a:t>38</a:t>
            </a:fld>
            <a:endParaRPr lang="ru-RU" smtClean="0"/>
          </a:p>
        </p:txBody>
      </p:sp>
      <p:sp>
        <p:nvSpPr>
          <p:cNvPr id="819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Проектно-ориентированное бюджетирование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642350" cy="5040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При проектно-ориентированном бюджетировании центрами ответственности являются </a:t>
            </a:r>
            <a:r>
              <a:rPr lang="ru-RU" sz="2400" b="1"/>
              <a:t>проекты</a:t>
            </a:r>
            <a:r>
              <a:rPr lang="ru-RU" sz="240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Для привязки проектов к периоду планирования организации служит понятие </a:t>
            </a:r>
            <a:r>
              <a:rPr lang="ru-RU" sz="2400" b="1" i="1"/>
              <a:t>портфель проектов</a:t>
            </a:r>
            <a:r>
              <a:rPr lang="ru-RU" sz="2400"/>
              <a:t>.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Под портфелем проектов понимается совокупность проектов, находящихся в компетенции одного центра ответственности</a:t>
            </a:r>
            <a:r>
              <a:rPr lang="ru-RU" sz="240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Для формирования портфеля проектов необходимо определить: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проекты;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центр ответственности (руководителя);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пул ресурсов.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Портфель проектов не имеет конкретных дат начала и окончания.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BF83783-198D-4531-903C-11D96002F10D}" type="slidenum">
              <a:rPr lang="ru-RU" smtClean="0"/>
              <a:pPr/>
              <a:t>39</a:t>
            </a:fld>
            <a:endParaRPr lang="ru-RU" smtClean="0"/>
          </a:p>
        </p:txBody>
      </p:sp>
      <p:sp>
        <p:nvSpPr>
          <p:cNvPr id="3502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Структура статей затрат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Статьи затрат – инструмент управления, применяемый для сбора информации о фактических затратах выполненных работ и сравнения с плановыми затратами.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Статьи затрат позволяют: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формировать и отслеживать бюджет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осуществлять текущий управленческий учет;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оценивать возможные затраты по завершении работ проекта.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CB23BC-3041-4835-BF5D-86356A6F1D51}" type="slidenum">
              <a:rPr lang="ru-RU" smtClean="0"/>
              <a:pPr/>
              <a:t>40</a:t>
            </a:fld>
            <a:endParaRPr lang="ru-RU" smtClean="0"/>
          </a:p>
        </p:txBody>
      </p:sp>
      <p:graphicFrame>
        <p:nvGraphicFramePr>
          <p:cNvPr id="94210" name="Organization Chart 2"/>
          <p:cNvGraphicFramePr>
            <a:graphicFrameLocks/>
          </p:cNvGraphicFramePr>
          <p:nvPr>
            <p:ph idx="1"/>
          </p:nvPr>
        </p:nvGraphicFramePr>
        <p:xfrm>
          <a:off x="179388" y="115888"/>
          <a:ext cx="8821737" cy="6553200"/>
        </p:xfrm>
        <a:graphic>
          <a:graphicData uri="http://schemas.openxmlformats.org/drawingml/2006/compatibility">
            <com:legacyDrawing xmlns:com="http://schemas.openxmlformats.org/drawingml/2006/compatibility" spid="_x0000_s94210"/>
          </a:graphicData>
        </a:graphic>
      </p:graphicFrame>
      <p:sp>
        <p:nvSpPr>
          <p:cNvPr id="94228" name="Text Box 27"/>
          <p:cNvSpPr txBox="1">
            <a:spLocks noChangeArrowheads="1"/>
          </p:cNvSpPr>
          <p:nvPr/>
        </p:nvSpPr>
        <p:spPr bwMode="auto">
          <a:xfrm>
            <a:off x="107950" y="115888"/>
            <a:ext cx="25336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accent2"/>
                </a:solidFill>
              </a:rPr>
              <a:t>Структура </a:t>
            </a:r>
          </a:p>
          <a:p>
            <a:r>
              <a:rPr lang="ru-RU" sz="3600">
                <a:solidFill>
                  <a:schemeClr val="accent2"/>
                </a:solidFill>
              </a:rPr>
              <a:t>статей </a:t>
            </a:r>
          </a:p>
          <a:p>
            <a:r>
              <a:rPr lang="ru-RU" sz="3600">
                <a:solidFill>
                  <a:schemeClr val="accent2"/>
                </a:solidFill>
              </a:rPr>
              <a:t>затрат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6372045-660C-4FA8-80AC-BB5A353D0F02}" type="slidenum">
              <a:rPr lang="ru-RU" smtClean="0"/>
              <a:pPr/>
              <a:t>41</a:t>
            </a:fld>
            <a:endParaRPr lang="ru-RU" smtClean="0"/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0" y="188913"/>
          <a:ext cx="9144000" cy="6359525"/>
        </p:xfrm>
        <a:graphic>
          <a:graphicData uri="http://schemas.openxmlformats.org/presentationml/2006/ole">
            <p:oleObj spid="_x0000_s95234" name="Visio" r:id="rId3" imgW="10112905" imgH="6556587" progId="">
              <p:embed/>
            </p:oleObj>
          </a:graphicData>
        </a:graphic>
      </p:graphicFrame>
      <p:sp>
        <p:nvSpPr>
          <p:cNvPr id="95236" name="Text Box 3"/>
          <p:cNvSpPr txBox="1">
            <a:spLocks noChangeArrowheads="1"/>
          </p:cNvSpPr>
          <p:nvPr/>
        </p:nvSpPr>
        <p:spPr bwMode="auto">
          <a:xfrm>
            <a:off x="5292725" y="115888"/>
            <a:ext cx="6461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СДР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3625D78-4613-4CA7-8419-7C8EE507ED2B}" type="slidenum">
              <a:rPr lang="ru-RU" smtClean="0"/>
              <a:pPr/>
              <a:t>42</a:t>
            </a:fld>
            <a:endParaRPr lang="ru-RU" smtClean="0"/>
          </a:p>
        </p:txBody>
      </p:sp>
      <p:sp>
        <p:nvSpPr>
          <p:cNvPr id="9626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115888"/>
            <a:ext cx="8229600" cy="796925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Планирование бюджета проекта</a:t>
            </a:r>
          </a:p>
        </p:txBody>
      </p:sp>
      <p:graphicFrame>
        <p:nvGraphicFramePr>
          <p:cNvPr id="96258" name="Object 2"/>
          <p:cNvGraphicFramePr>
            <a:graphicFrameLocks noChangeAspect="1"/>
          </p:cNvGraphicFramePr>
          <p:nvPr>
            <p:ph idx="1"/>
          </p:nvPr>
        </p:nvGraphicFramePr>
        <p:xfrm>
          <a:off x="611188" y="1074738"/>
          <a:ext cx="7921625" cy="5576887"/>
        </p:xfrm>
        <a:graphic>
          <a:graphicData uri="http://schemas.openxmlformats.org/presentationml/2006/ole">
            <p:oleObj spid="_x0000_s96258" name="Visio" r:id="rId3" imgW="9737822" imgH="6854613" progId="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1CB2A12-EB2B-4195-A020-AC0735133AE5}" type="slidenum">
              <a:rPr lang="ru-RU" smtClean="0"/>
              <a:pPr/>
              <a:t>43</a:t>
            </a:fld>
            <a:endParaRPr lang="ru-RU" smtClean="0"/>
          </a:p>
        </p:txBody>
      </p:sp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Определение стоимости работы</a:t>
            </a:r>
          </a:p>
        </p:txBody>
      </p:sp>
      <p:sp>
        <p:nvSpPr>
          <p:cNvPr id="395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1484313"/>
            <a:ext cx="8351837" cy="4897437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/>
              <a:t>S</a:t>
            </a:r>
            <a:r>
              <a:rPr lang="ru-RU" sz="3200" baseline="-25000"/>
              <a:t>раб.</a:t>
            </a:r>
            <a:r>
              <a:rPr lang="ru-RU" sz="3200"/>
              <a:t>= </a:t>
            </a:r>
            <a:r>
              <a:rPr lang="en-US" sz="3200"/>
              <a:t>S</a:t>
            </a:r>
            <a:r>
              <a:rPr lang="en-US" sz="3200" baseline="-25000"/>
              <a:t>R</a:t>
            </a:r>
            <a:r>
              <a:rPr lang="en-US" sz="3200"/>
              <a:t> + S</a:t>
            </a:r>
            <a:r>
              <a:rPr lang="ru-RU" sz="3200" baseline="-25000"/>
              <a:t>доп.</a:t>
            </a:r>
          </a:p>
          <a:p>
            <a:pPr eaLnBrk="1" hangingPunct="1">
              <a:defRPr/>
            </a:pPr>
            <a:r>
              <a:rPr lang="en-US" sz="3200"/>
              <a:t>S</a:t>
            </a:r>
            <a:r>
              <a:rPr lang="ru-RU" sz="3200" baseline="-25000"/>
              <a:t>пр.</a:t>
            </a:r>
            <a:r>
              <a:rPr lang="ru-RU" sz="3200"/>
              <a:t>= </a:t>
            </a:r>
            <a:r>
              <a:rPr lang="el-GR" sz="3200">
                <a:cs typeface="Times New Roman" pitchFamily="18" charset="0"/>
              </a:rPr>
              <a:t>Σ</a:t>
            </a:r>
            <a:r>
              <a:rPr lang="en-US" sz="3200"/>
              <a:t>S</a:t>
            </a:r>
            <a:r>
              <a:rPr lang="ru-RU" sz="3200" baseline="-25000"/>
              <a:t>раб</a:t>
            </a:r>
            <a:r>
              <a:rPr lang="en-US" sz="3200"/>
              <a:t> + S</a:t>
            </a:r>
            <a:r>
              <a:rPr lang="ru-RU" sz="3200" baseline="-25000"/>
              <a:t>накл.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/>
              <a:t>S</a:t>
            </a:r>
            <a:r>
              <a:rPr lang="ru-RU" sz="3200" baseline="-25000"/>
              <a:t>раб. </a:t>
            </a:r>
            <a:r>
              <a:rPr lang="ru-RU" sz="3200"/>
              <a:t>– стоимость работы (задачи) – общие затраты;</a:t>
            </a:r>
            <a:endParaRPr lang="ru-RU" sz="3200" baseline="-250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/>
              <a:t>S</a:t>
            </a:r>
            <a:r>
              <a:rPr lang="en-US" sz="3200" baseline="-25000"/>
              <a:t>R</a:t>
            </a:r>
            <a:r>
              <a:rPr lang="en-US" sz="3200"/>
              <a:t> </a:t>
            </a:r>
            <a:r>
              <a:rPr lang="ru-RU" sz="3200"/>
              <a:t>– стоимость ресурсов, задействованных на работе – базовые затраты;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/>
              <a:t>S</a:t>
            </a:r>
            <a:r>
              <a:rPr lang="ru-RU" sz="3200" baseline="-25000"/>
              <a:t>доп </a:t>
            </a:r>
            <a:r>
              <a:rPr lang="ru-RU" sz="3200"/>
              <a:t>– величина дополнительных финансовых средств, выделенных для выполнения работы – фиксированные затраты</a:t>
            </a:r>
            <a:endParaRPr lang="ru-RU" sz="3200" baseline="-25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D7E83AF-7031-474F-ABE0-FC06112ED230}" type="slidenum">
              <a:rPr lang="ru-RU" smtClean="0"/>
              <a:pPr/>
              <a:t>44</a:t>
            </a:fld>
            <a:endParaRPr lang="ru-RU" smtClean="0"/>
          </a:p>
        </p:txBody>
      </p:sp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Оптимизация плана проекта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Оптимизация плана проекта проводится с целью введения в график существующих ограничений на сроки выполнения работ, имеющиеся ресурсы и заложенный бюджет.</a:t>
            </a:r>
          </a:p>
          <a:p>
            <a:pPr eaLnBrk="1" hangingPunct="1">
              <a:defRPr/>
            </a:pPr>
            <a:r>
              <a:rPr lang="ru-RU"/>
              <a:t>Виды оптимизации:</a:t>
            </a:r>
          </a:p>
          <a:p>
            <a:pPr lvl="1" eaLnBrk="1" hangingPunct="1">
              <a:defRPr/>
            </a:pPr>
            <a:r>
              <a:rPr lang="ru-RU"/>
              <a:t>временная;</a:t>
            </a:r>
          </a:p>
          <a:p>
            <a:pPr lvl="1" eaLnBrk="1" hangingPunct="1">
              <a:defRPr/>
            </a:pPr>
            <a:r>
              <a:rPr lang="ru-RU"/>
              <a:t>ресурсная;</a:t>
            </a:r>
          </a:p>
          <a:p>
            <a:pPr lvl="1" eaLnBrk="1" hangingPunct="1">
              <a:defRPr/>
            </a:pPr>
            <a:r>
              <a:rPr lang="ru-RU"/>
              <a:t>стоимостная.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B0055E0-99DF-49EB-B78F-18D585318013}" type="slidenum">
              <a:rPr lang="ru-RU" smtClean="0"/>
              <a:pPr/>
              <a:t>45</a:t>
            </a:fld>
            <a:endParaRPr lang="ru-RU" smtClean="0"/>
          </a:p>
        </p:txBody>
      </p:sp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mtClean="0">
                <a:effectLst/>
              </a:rPr>
              <a:t>Временная оптимизация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642350" cy="54721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>
                <a:solidFill>
                  <a:srgbClr val="CC0000"/>
                </a:solidFill>
                <a:effectLst/>
              </a:rPr>
              <a:t>Цель</a:t>
            </a:r>
            <a:r>
              <a:rPr lang="ru-RU" sz="3600"/>
              <a:t>: приведение сроков выполнения проекта в соответствие с требуемыми.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>
                <a:solidFill>
                  <a:schemeClr val="accent2"/>
                </a:solidFill>
                <a:effectLst/>
              </a:rPr>
              <a:t>Методы</a:t>
            </a:r>
            <a:r>
              <a:rPr lang="ru-RU" sz="3600"/>
              <a:t> временной оптимизации:</a:t>
            </a:r>
          </a:p>
          <a:p>
            <a:pPr eaLnBrk="1" hangingPunct="1">
              <a:defRPr/>
            </a:pPr>
            <a:r>
              <a:rPr lang="ru-RU" sz="3600"/>
              <a:t>повторная оценка длительности работы;</a:t>
            </a:r>
          </a:p>
          <a:p>
            <a:pPr eaLnBrk="1" hangingPunct="1">
              <a:defRPr/>
            </a:pPr>
            <a:r>
              <a:rPr lang="ru-RU" sz="3600"/>
              <a:t>дополнительная детализация работы;</a:t>
            </a:r>
          </a:p>
          <a:p>
            <a:pPr eaLnBrk="1" hangingPunct="1">
              <a:defRPr/>
            </a:pPr>
            <a:r>
              <a:rPr lang="ru-RU" sz="3600"/>
              <a:t>изменение количества ресурсов, назначенных на работу (для определенных типов работ).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02FA1F8-C88E-47F4-9B16-3B6D8BBD3D3B}" type="slidenum">
              <a:rPr lang="ru-RU" smtClean="0"/>
              <a:pPr/>
              <a:t>46</a:t>
            </a:fld>
            <a:endParaRPr lang="ru-RU" smtClean="0"/>
          </a:p>
        </p:txBody>
      </p:sp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effectLst/>
              </a:rPr>
              <a:t>Ресурсная оптимизация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713788" cy="5040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>
                <a:solidFill>
                  <a:srgbClr val="CC0000"/>
                </a:solidFill>
                <a:effectLst/>
              </a:rPr>
              <a:t>Цель</a:t>
            </a:r>
            <a:r>
              <a:rPr lang="ru-RU"/>
              <a:t>: устранение следующих несоответствий в выделении ресурсов: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сроки, на которые спланированы работы, не совпадают со сроками, в которые выделены ресурсы;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количество требуемых ресурсов превышает количество доступных;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запланированный на определенные сроки объем работ не может быть выполнен имеющимся количеством ресурсов.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2C69733-B117-4DAD-B9B8-923651E5D4A2}" type="slidenum">
              <a:rPr lang="ru-RU" smtClean="0"/>
              <a:pPr/>
              <a:t>47</a:t>
            </a:fld>
            <a:endParaRPr lang="ru-RU" smtClean="0"/>
          </a:p>
        </p:txBody>
      </p:sp>
      <p:sp>
        <p:nvSpPr>
          <p:cNvPr id="376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000"/>
              <a:t>Методы ресурсного выравнивания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Увеличение количества доступных ресурсов;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степени загрузки ресурсов и их количества на работах;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расписания проекта таким образом, чтобы описанное количество имеющихся ресурсов обеспечивало выполнение запланированного объема работ в предполагаемые планом сроки.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8AF23CB-C78A-4020-8EA3-001BE5041060}" type="slidenum">
              <a:rPr lang="ru-RU" smtClean="0"/>
              <a:pPr/>
              <a:t>48</a:t>
            </a:fld>
            <a:endParaRPr lang="ru-RU" smtClean="0"/>
          </a:p>
        </p:txBody>
      </p:sp>
      <p:sp>
        <p:nvSpPr>
          <p:cNvPr id="102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Стоимостная оптимизация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836613"/>
            <a:ext cx="8353425" cy="57610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rgbClr val="CC0000"/>
                </a:solidFill>
              </a:rPr>
              <a:t>Цели</a:t>
            </a:r>
            <a:r>
              <a:rPr lang="ru-RU"/>
              <a:t> стоимостной оптимизации :</a:t>
            </a:r>
          </a:p>
          <a:p>
            <a:pPr eaLnBrk="1" hangingPunct="1">
              <a:defRPr/>
            </a:pPr>
            <a:r>
              <a:rPr lang="ru-RU"/>
              <a:t>уменьшение стоимости отдельных работ и проекта в целом;</a:t>
            </a:r>
          </a:p>
          <a:p>
            <a:pPr eaLnBrk="1" hangingPunct="1">
              <a:defRPr/>
            </a:pPr>
            <a:r>
              <a:rPr lang="ru-RU"/>
              <a:t>приведение в соответствие объемов и стоимостей работ, запланированных на определенный период времени и финансовых затрат, запланированных на тот же период.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chemeClr val="accent2"/>
                </a:solidFill>
              </a:rPr>
              <a:t>Методы</a:t>
            </a:r>
            <a:r>
              <a:rPr lang="ru-RU" b="1"/>
              <a:t> </a:t>
            </a:r>
            <a:r>
              <a:rPr lang="ru-RU"/>
              <a:t>стоимостной оптимизации:</a:t>
            </a:r>
          </a:p>
          <a:p>
            <a:pPr eaLnBrk="1" hangingPunct="1">
              <a:defRPr/>
            </a:pPr>
            <a:r>
              <a:rPr lang="ru-RU"/>
              <a:t>уменьшение величины финансовых средств, выделенных на работу;</a:t>
            </a:r>
          </a:p>
          <a:p>
            <a:pPr eaLnBrk="1" hangingPunct="1">
              <a:defRPr/>
            </a:pPr>
            <a:r>
              <a:rPr lang="ru-RU"/>
              <a:t>замена назначенных на работу ресурсов более дешевыми.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чение">
  <a:themeElements>
    <a:clrScheme name="Течение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6600FF"/>
      </a:hlink>
      <a:folHlink>
        <a:srgbClr val="009900"/>
      </a:folHlink>
    </a:clrScheme>
    <a:fontScheme name="Тече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1849</Words>
  <Application>Microsoft Office PowerPoint</Application>
  <PresentationFormat>Экран (4:3)</PresentationFormat>
  <Paragraphs>361</Paragraphs>
  <Slides>48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67" baseType="lpstr">
      <vt:lpstr>Arial</vt:lpstr>
      <vt:lpstr>Times New Roman</vt:lpstr>
      <vt:lpstr>Wingdings</vt:lpstr>
      <vt:lpstr>Calibri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Течение</vt:lpstr>
      <vt:lpstr>Visio</vt:lpstr>
      <vt:lpstr>Лекция 4.   Управление временем выполнения проекта</vt:lpstr>
      <vt:lpstr>Пирамида проекта</vt:lpstr>
      <vt:lpstr>Цель управления временем</vt:lpstr>
      <vt:lpstr>Факторы потери времени</vt:lpstr>
      <vt:lpstr>Основные элементы плана проекта</vt:lpstr>
      <vt:lpstr>Основные элементы плана</vt:lpstr>
      <vt:lpstr>Основные элементы плана</vt:lpstr>
      <vt:lpstr>Основные элементы плана</vt:lpstr>
      <vt:lpstr>Основные элементы плана</vt:lpstr>
      <vt:lpstr>Ресурсное планирование</vt:lpstr>
      <vt:lpstr>Основные процессы планирования</vt:lpstr>
      <vt:lpstr>Параметры работы</vt:lpstr>
      <vt:lpstr>Параметры работы</vt:lpstr>
      <vt:lpstr>Типы логической связи</vt:lpstr>
      <vt:lpstr>Временной лаг</vt:lpstr>
      <vt:lpstr>Ограничения работ</vt:lpstr>
      <vt:lpstr>Ограничения работ</vt:lpstr>
      <vt:lpstr>Ограничения работ</vt:lpstr>
      <vt:lpstr>Ограничения работ</vt:lpstr>
      <vt:lpstr>Правила использования ограничения работ</vt:lpstr>
      <vt:lpstr>Типы работ</vt:lpstr>
      <vt:lpstr>Взаимосвязь свойств для задач разных типов</vt:lpstr>
      <vt:lpstr>Фиксированный объем работ</vt:lpstr>
      <vt:lpstr>Методы планирования проектов</vt:lpstr>
      <vt:lpstr>Метод критического пути</vt:lpstr>
      <vt:lpstr>Метод PERT</vt:lpstr>
      <vt:lpstr>Метод PERT</vt:lpstr>
      <vt:lpstr>Оптимизация плана проекта</vt:lpstr>
      <vt:lpstr>Временная оптимизация</vt:lpstr>
      <vt:lpstr>Причины ресурсной оптимизации</vt:lpstr>
      <vt:lpstr>Методы ресурсного выравнивания</vt:lpstr>
      <vt:lpstr>Управление стоимостью проекта</vt:lpstr>
      <vt:lpstr>Основные компоненты системы управления стоимостью</vt:lpstr>
      <vt:lpstr>Оценка стоимости</vt:lpstr>
      <vt:lpstr>Формирование сметы</vt:lpstr>
      <vt:lpstr>Бюджетирование</vt:lpstr>
      <vt:lpstr>Слайд 37</vt:lpstr>
      <vt:lpstr>Проектно-ориентированное бюджетирование</vt:lpstr>
      <vt:lpstr>Структура статей затрат</vt:lpstr>
      <vt:lpstr>Слайд 40</vt:lpstr>
      <vt:lpstr>Слайд 41</vt:lpstr>
      <vt:lpstr>Планирование бюджета проекта</vt:lpstr>
      <vt:lpstr>Определение стоимости работы</vt:lpstr>
      <vt:lpstr>Оптимизация плана проекта</vt:lpstr>
      <vt:lpstr>Временная оптимизация</vt:lpstr>
      <vt:lpstr>Ресурсная оптимизация</vt:lpstr>
      <vt:lpstr>Методы ресурсного выравнивания</vt:lpstr>
      <vt:lpstr>Стоимостная оптимизация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4.   Управление временем выполнения проекта</dc:title>
  <dc:creator>Alex</dc:creator>
  <cp:lastModifiedBy>User</cp:lastModifiedBy>
  <cp:revision>15</cp:revision>
  <dcterms:created xsi:type="dcterms:W3CDTF">2011-10-11T11:49:52Z</dcterms:created>
  <dcterms:modified xsi:type="dcterms:W3CDTF">2015-12-04T05:32:28Z</dcterms:modified>
</cp:coreProperties>
</file>